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3" roundtripDataSignature="AMtx7miFwmjkhQf/L4uKUJsht2y6Pqo9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customschemas.google.com/relationships/presentationmetadata" Target="meta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e7573ed7ab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e7573ed7ab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e7573ed7ab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e7573ed7ab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e751997cf7_7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e751997cf7_7_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e751997cf7_7_7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751997cf7_7_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e751997cf7_7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e751997cf7_7_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e751997cf7_7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e751997cf7_7_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e751997cf7_7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e751997cf7_7_9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e751997cf7_7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e751997cf7_7_10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e751997cf7_7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e751997cf7_7_1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e751997cf7_7_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751997cf7_7_1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e751997cf7_7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77be3be2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e77be3be2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e77be3be27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e751997cf7_7_1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e751997cf7_7_1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e751997cf7_7_1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e751997cf7_7_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751997cf7_7_1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e751997cf7_7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e751997cf7_7_1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e751997cf7_7_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e751997cf7_7_1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e751997cf7_7_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751997cf7_7_1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e751997cf7_7_1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e7573ed7a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e7573ed7a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e7573ed7ab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e47e8d5d99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e47e8d5d99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77be3be27_0_18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77be3be27_0_18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e77be3be27_0_18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751997cf7_5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e751997cf7_5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e751997cf7_5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e47e8d5d99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e47e8d5d99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e47e8d5d99_0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e47e8d5d99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e47e8d5d99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e7573ed7ab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e7573ed7ab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e7573ed7ab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e7573ed7ab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e7573ed7ab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e7573ed7ab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751997cf7_7_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ge751997cf7_7_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3" name="Google Shape;93;ge751997cf7_7_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e751997cf7_7_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ge751997cf7_7_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751997cf7_7_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e751997cf7_7_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ge751997cf7_7_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ge751997cf7_7_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ge751997cf7_7_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751997cf7_7_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ge751997cf7_7_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ge751997cf7_7_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ge751997cf7_7_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ge751997cf7_7_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e751997cf7_7_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ge751997cf7_7_2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ge751997cf7_7_2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ge751997cf7_7_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ge751997cf7_7_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ge751997cf7_7_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751997cf7_7_3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ge751997cf7_7_3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ge751997cf7_7_3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ge751997cf7_7_3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ge751997cf7_7_3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ge751997cf7_7_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ge751997cf7_7_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ge751997cf7_7_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751997cf7_7_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ge751997cf7_7_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ge751997cf7_7_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ge751997cf7_7_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751997cf7_7_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ge751997cf7_7_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ge751997cf7_7_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751997cf7_7_4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e751997cf7_7_4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6" name="Google Shape;136;ge751997cf7_7_4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7" name="Google Shape;137;ge751997cf7_7_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e751997cf7_7_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ge751997cf7_7_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751997cf7_7_5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ge751997cf7_7_5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ge751997cf7_7_5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4" name="Google Shape;144;ge751997cf7_7_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ge751997cf7_7_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ge751997cf7_7_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751997cf7_7_6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ge751997cf7_7_6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ge751997cf7_7_6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ge751997cf7_7_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ge751997cf7_7_6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e751997cf7_7_6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ge751997cf7_7_6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ge751997cf7_7_6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ge751997cf7_7_6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ge751997cf7_7_6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751997cf7_7_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ge751997cf7_7_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ge751997cf7_7_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ge751997cf7_7_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ge751997cf7_7_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22.pn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edgeimpulse.com/blog/make-deep-learning-models-run-fast-on-embedded-hardware" TargetMode="External"/><Relationship Id="rId4" Type="http://schemas.openxmlformats.org/officeDocument/2006/relationships/hyperlink" Target="https://www.edgeimpulse.com/blog/visualizing-ml-model-performanc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youtube.com/watch?v=oVNFd68RbjE" TargetMode="External"/><Relationship Id="rId4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16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"/>
          <p:cNvSpPr txBox="1"/>
          <p:nvPr/>
        </p:nvSpPr>
        <p:spPr>
          <a:xfrm>
            <a:off x="3185299" y="1925664"/>
            <a:ext cx="5821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Wearable Devices and Computer Vision (DGMD S-14)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Wednesday August 3</a:t>
            </a:r>
            <a:r>
              <a:rPr b="0" baseline="3000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2021</a:t>
            </a:r>
            <a:endParaRPr/>
          </a:p>
        </p:txBody>
      </p:sp>
      <p:grpSp>
        <p:nvGrpSpPr>
          <p:cNvPr id="167" name="Google Shape;167;p1"/>
          <p:cNvGrpSpPr/>
          <p:nvPr/>
        </p:nvGrpSpPr>
        <p:grpSpPr>
          <a:xfrm>
            <a:off x="1457516" y="2732553"/>
            <a:ext cx="9276963" cy="830997"/>
            <a:chOff x="1741715" y="3013501"/>
            <a:chExt cx="9276963" cy="830997"/>
          </a:xfrm>
        </p:grpSpPr>
        <p:sp>
          <p:nvSpPr>
            <p:cNvPr id="168" name="Google Shape;168;p1"/>
            <p:cNvSpPr txBox="1"/>
            <p:nvPr/>
          </p:nvSpPr>
          <p:spPr>
            <a:xfrm>
              <a:off x="1741715" y="3013501"/>
              <a:ext cx="9276963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rmAutofit fontScale="85000"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800" u="none" cap="none" strike="noStrike">
                  <a:solidFill>
                    <a:schemeClr val="dk1"/>
                  </a:solidFill>
                  <a:latin typeface="Arial Hebrew"/>
                  <a:ea typeface="Arial Hebrew"/>
                  <a:cs typeface="Arial Hebrew"/>
                  <a:sym typeface="Arial Hebrew"/>
                </a:rPr>
                <a:t>S    CCER FREE KICK CLASSIFIER</a:t>
              </a:r>
              <a:endParaRPr/>
            </a:p>
          </p:txBody>
        </p:sp>
        <p:pic>
          <p:nvPicPr>
            <p:cNvPr descr="A black and white football ball&#10;&#10;Description automatically generated with medium confidence" id="169" name="Google Shape;169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171699" y="3113123"/>
              <a:ext cx="479350" cy="479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0" name="Google Shape;170;p1"/>
          <p:cNvGrpSpPr/>
          <p:nvPr/>
        </p:nvGrpSpPr>
        <p:grpSpPr>
          <a:xfrm>
            <a:off x="2101625" y="3860210"/>
            <a:ext cx="7988746" cy="2818878"/>
            <a:chOff x="2498" y="13707"/>
            <a:chExt cx="7988746" cy="2818878"/>
          </a:xfrm>
        </p:grpSpPr>
        <p:sp>
          <p:nvSpPr>
            <p:cNvPr id="171" name="Google Shape;171;p1"/>
            <p:cNvSpPr/>
            <p:nvPr/>
          </p:nvSpPr>
          <p:spPr>
            <a:xfrm>
              <a:off x="2498" y="13707"/>
              <a:ext cx="2435593" cy="974237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"/>
            <p:cNvSpPr txBox="1"/>
            <p:nvPr/>
          </p:nvSpPr>
          <p:spPr>
            <a:xfrm>
              <a:off x="2498" y="13707"/>
              <a:ext cx="2435593" cy="974237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73150" lIns="128000" spcFirstLastPara="1" rIns="128000" wrap="square" tIns="73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b="1" lang="en-US" sz="1800">
                  <a:solidFill>
                    <a:schemeClr val="lt1"/>
                  </a:solidFill>
                </a:rPr>
                <a:t>Ernst Barbier</a:t>
              </a:r>
              <a:endParaRPr b="1">
                <a:solidFill>
                  <a:schemeClr val="lt1"/>
                </a:solidFill>
              </a:endParaRPr>
            </a:p>
          </p:txBody>
        </p:sp>
        <p:sp>
          <p:nvSpPr>
            <p:cNvPr id="173" name="Google Shape;173;p1"/>
            <p:cNvSpPr/>
            <p:nvPr/>
          </p:nvSpPr>
          <p:spPr>
            <a:xfrm>
              <a:off x="2498" y="987945"/>
              <a:ext cx="2435593" cy="184464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chemeClr val="dk1">
                  <a:alpha val="8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"/>
            <p:cNvSpPr txBox="1"/>
            <p:nvPr/>
          </p:nvSpPr>
          <p:spPr>
            <a:xfrm>
              <a:off x="2498" y="987945"/>
              <a:ext cx="2435593" cy="18446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4000" lIns="96000" spcFirstLastPara="1" rIns="128000" wrap="square" tIns="9600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r>
                <a:rPr lang="en-US" sz="1800">
                  <a:solidFill>
                    <a:schemeClr val="dk1"/>
                  </a:solidFill>
                </a:rPr>
                <a:t>ntroduction</a:t>
              </a:r>
              <a:endParaRPr/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</a:rPr>
                <a:t>System Architecture</a:t>
              </a:r>
              <a:endParaRPr sz="1800">
                <a:solidFill>
                  <a:schemeClr val="dk1"/>
                </a:solidFill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Char char="•"/>
              </a:pPr>
              <a:r>
                <a:rPr lang="en-US" sz="1800">
                  <a:solidFill>
                    <a:schemeClr val="dk1"/>
                  </a:solidFill>
                </a:rPr>
                <a:t>Conclusion &amp; Future Work</a:t>
              </a: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175" name="Google Shape;175;p1"/>
            <p:cNvSpPr/>
            <p:nvPr/>
          </p:nvSpPr>
          <p:spPr>
            <a:xfrm>
              <a:off x="2779074" y="13707"/>
              <a:ext cx="2435593" cy="974237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"/>
            <p:cNvSpPr txBox="1"/>
            <p:nvPr/>
          </p:nvSpPr>
          <p:spPr>
            <a:xfrm>
              <a:off x="2779074" y="13707"/>
              <a:ext cx="2435593" cy="974237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73150" lIns="128000" spcFirstLastPara="1" rIns="128000" wrap="square" tIns="73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b="1" lang="en-US" sz="1800">
                  <a:solidFill>
                    <a:schemeClr val="lt1"/>
                  </a:solidFill>
                </a:rPr>
                <a:t>Prince John Okodua-Oboh</a:t>
              </a:r>
              <a:endParaRPr b="1" sz="1800">
                <a:solidFill>
                  <a:schemeClr val="lt1"/>
                </a:solidFill>
              </a:endParaRPr>
            </a:p>
          </p:txBody>
        </p:sp>
        <p:sp>
          <p:nvSpPr>
            <p:cNvPr id="177" name="Google Shape;177;p1"/>
            <p:cNvSpPr/>
            <p:nvPr/>
          </p:nvSpPr>
          <p:spPr>
            <a:xfrm>
              <a:off x="2779074" y="987945"/>
              <a:ext cx="2435593" cy="184464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chemeClr val="dk1">
                  <a:alpha val="8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"/>
            <p:cNvSpPr txBox="1"/>
            <p:nvPr/>
          </p:nvSpPr>
          <p:spPr>
            <a:xfrm>
              <a:off x="2779074" y="987945"/>
              <a:ext cx="2435593" cy="18446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4000" lIns="96000" spcFirstLastPara="1" rIns="128000" wrap="square" tIns="9600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Char char="•"/>
              </a:pPr>
              <a:r>
                <a:rPr lang="en-US" sz="1800">
                  <a:solidFill>
                    <a:schemeClr val="dk1"/>
                  </a:solidFill>
                </a:rPr>
                <a:t>Combined Data Results</a:t>
              </a: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179" name="Google Shape;179;p1"/>
            <p:cNvSpPr/>
            <p:nvPr/>
          </p:nvSpPr>
          <p:spPr>
            <a:xfrm>
              <a:off x="5555651" y="13707"/>
              <a:ext cx="2435593" cy="974237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"/>
            <p:cNvSpPr txBox="1"/>
            <p:nvPr/>
          </p:nvSpPr>
          <p:spPr>
            <a:xfrm>
              <a:off x="5555651" y="13707"/>
              <a:ext cx="2435593" cy="974237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73150" lIns="128000" spcFirstLastPara="1" rIns="128000" wrap="square" tIns="73150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b="1" lang="en-US" sz="1800">
                  <a:solidFill>
                    <a:schemeClr val="lt1"/>
                  </a:solidFill>
                </a:rPr>
                <a:t>Raul Pulido</a:t>
              </a:r>
              <a:endParaRPr b="1" sz="1800">
                <a:solidFill>
                  <a:schemeClr val="lt1"/>
                </a:solidFill>
              </a:endParaRPr>
            </a:p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"/>
            <p:cNvSpPr/>
            <p:nvPr/>
          </p:nvSpPr>
          <p:spPr>
            <a:xfrm>
              <a:off x="5555651" y="987945"/>
              <a:ext cx="2435593" cy="184464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chemeClr val="dk1">
                  <a:alpha val="8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"/>
            <p:cNvSpPr txBox="1"/>
            <p:nvPr/>
          </p:nvSpPr>
          <p:spPr>
            <a:xfrm>
              <a:off x="5555651" y="987945"/>
              <a:ext cx="2435593" cy="18446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4000" lIns="96000" spcFirstLastPara="1" rIns="128000" wrap="square" tIns="96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Demo</a:t>
              </a:r>
              <a:endParaRPr sz="1800">
                <a:solidFill>
                  <a:schemeClr val="dk1"/>
                </a:solidFill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Char char="•"/>
              </a:pPr>
              <a:r>
                <a:rPr lang="en-US" sz="1800">
                  <a:solidFill>
                    <a:schemeClr val="dk1"/>
                  </a:solidFill>
                </a:rPr>
                <a:t>DSP</a:t>
              </a:r>
              <a:endParaRPr sz="1800">
                <a:solidFill>
                  <a:schemeClr val="dk1"/>
                </a:solidFill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Char char="•"/>
              </a:pPr>
              <a:r>
                <a:rPr lang="en-US" sz="1800">
                  <a:solidFill>
                    <a:schemeClr val="dk1"/>
                  </a:solidFill>
                </a:rPr>
                <a:t>Classifier</a:t>
              </a:r>
              <a:endParaRPr sz="1800">
                <a:solidFill>
                  <a:schemeClr val="dk1"/>
                </a:solidFill>
              </a:endParaRPr>
            </a:p>
            <a:p>
              <a:pPr indent="0" lvl="0" marL="91440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7573ed7ab_0_46"/>
          <p:cNvSpPr txBox="1"/>
          <p:nvPr>
            <p:ph type="title"/>
          </p:nvPr>
        </p:nvSpPr>
        <p:spPr>
          <a:xfrm>
            <a:off x="838200" y="-912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/>
              <a:t>Combined Data-</a:t>
            </a:r>
            <a:r>
              <a:rPr lang="en-US"/>
              <a:t>High Filter</a:t>
            </a:r>
            <a:endParaRPr/>
          </a:p>
        </p:txBody>
      </p:sp>
      <p:pic>
        <p:nvPicPr>
          <p:cNvPr id="270" name="Google Shape;270;ge7573ed7ab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8977"/>
            <a:ext cx="3619500" cy="305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e7573ed7ab_0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4300" y="1468977"/>
            <a:ext cx="4000500" cy="33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e7573ed7ab_0_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7200" y="1468977"/>
            <a:ext cx="3962400" cy="3547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e7573ed7ab_0_55"/>
          <p:cNvSpPr txBox="1"/>
          <p:nvPr>
            <p:ph type="title"/>
          </p:nvPr>
        </p:nvSpPr>
        <p:spPr>
          <a:xfrm>
            <a:off x="838200" y="-912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/>
              <a:t>Combined Data-</a:t>
            </a:r>
            <a:r>
              <a:rPr lang="en-US"/>
              <a:t>High Filter</a:t>
            </a:r>
            <a:endParaRPr b="1"/>
          </a:p>
        </p:txBody>
      </p:sp>
      <p:pic>
        <p:nvPicPr>
          <p:cNvPr id="278" name="Google Shape;278;ge7573ed7ab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8977"/>
            <a:ext cx="5229225" cy="321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e7573ed7ab_0_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1675" y="1316577"/>
            <a:ext cx="523875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, Teams&#10;&#10;Description automatically generated" id="285" name="Google Shape;285;ge751997cf7_7_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34879"/>
            <a:ext cx="12192000" cy="5988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e751997cf7_7_8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Graphical user interface, application&#10;&#10;Description automatically generated" id="291" name="Google Shape;291;ge751997cf7_7_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88" y="1058773"/>
            <a:ext cx="12192000" cy="5799227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e751997cf7_7_81"/>
          <p:cNvSpPr txBox="1"/>
          <p:nvPr>
            <p:ph type="title"/>
          </p:nvPr>
        </p:nvSpPr>
        <p:spPr>
          <a:xfrm>
            <a:off x="838200" y="-912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/>
              <a:t>No Filter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e751997cf7_7_8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Graphical user interface, application, Teams&#10;&#10;Description automatically generated" id="298" name="Google Shape;298;ge751997cf7_7_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26229"/>
            <a:ext cx="12192000" cy="500554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e751997cf7_7_87"/>
          <p:cNvSpPr txBox="1"/>
          <p:nvPr>
            <p:ph type="title"/>
          </p:nvPr>
        </p:nvSpPr>
        <p:spPr>
          <a:xfrm>
            <a:off x="838200" y="-912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/>
              <a:t>No Filter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e751997cf7_7_9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Graphical user interface, application, Teams&#10;&#10;Description automatically generated" id="305" name="Google Shape;305;ge751997cf7_7_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5590" y="1123087"/>
            <a:ext cx="12192000" cy="618598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e751997cf7_7_93"/>
          <p:cNvSpPr txBox="1"/>
          <p:nvPr>
            <p:ph type="title"/>
          </p:nvPr>
        </p:nvSpPr>
        <p:spPr>
          <a:xfrm>
            <a:off x="838200" y="-912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/>
              <a:t>No Filter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e751997cf7_7_9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Graphical user interface, application&#10;&#10;Description automatically generated" id="312" name="Google Shape;312;ge751997cf7_7_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6197" y="1727603"/>
            <a:ext cx="12192000" cy="4298893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ge751997cf7_7_99"/>
          <p:cNvSpPr txBox="1"/>
          <p:nvPr>
            <p:ph type="title"/>
          </p:nvPr>
        </p:nvSpPr>
        <p:spPr>
          <a:xfrm>
            <a:off x="838200" y="-912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/>
              <a:t>No Filter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e751997cf7_7_105"/>
          <p:cNvSpPr txBox="1"/>
          <p:nvPr>
            <p:ph type="title"/>
          </p:nvPr>
        </p:nvSpPr>
        <p:spPr>
          <a:xfrm>
            <a:off x="838200" y="142455"/>
            <a:ext cx="10515600" cy="1104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/>
              <a:t>Low Filter</a:t>
            </a:r>
            <a:endParaRPr/>
          </a:p>
        </p:txBody>
      </p:sp>
      <p:sp>
        <p:nvSpPr>
          <p:cNvPr id="319" name="Google Shape;319;ge751997cf7_7_10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Graphical user interface, application&#10;&#10;Description automatically generated" id="320" name="Google Shape;320;ge751997cf7_7_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87042"/>
            <a:ext cx="12192000" cy="5428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e751997cf7_7_1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Graphical user interface, application, Teams&#10;&#10;Description automatically generated" id="326" name="Google Shape;326;ge751997cf7_7_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72053"/>
            <a:ext cx="12192000" cy="451389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e751997cf7_7_111"/>
          <p:cNvSpPr txBox="1"/>
          <p:nvPr>
            <p:ph type="title"/>
          </p:nvPr>
        </p:nvSpPr>
        <p:spPr>
          <a:xfrm>
            <a:off x="838200" y="142455"/>
            <a:ext cx="10515600" cy="1104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/>
              <a:t>Low Filter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e751997cf7_7_1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Graphical user interface, application, Teams&#10;&#10;Description automatically generated" id="333" name="Google Shape;333;ge751997cf7_7_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2399"/>
            <a:ext cx="12192000" cy="6113762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e751997cf7_7_117"/>
          <p:cNvSpPr txBox="1"/>
          <p:nvPr>
            <p:ph type="title"/>
          </p:nvPr>
        </p:nvSpPr>
        <p:spPr>
          <a:xfrm>
            <a:off x="838200" y="142455"/>
            <a:ext cx="10515600" cy="1104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/>
              <a:t>Low Filter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77be3be27_0_0"/>
          <p:cNvSpPr txBox="1"/>
          <p:nvPr>
            <p:ph type="ctrTitle"/>
          </p:nvPr>
        </p:nvSpPr>
        <p:spPr>
          <a:xfrm>
            <a:off x="1524000" y="378813"/>
            <a:ext cx="9144000" cy="702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/>
              <a:t>Introduction</a:t>
            </a:r>
            <a:endParaRPr b="1" sz="4400"/>
          </a:p>
        </p:txBody>
      </p:sp>
      <p:sp>
        <p:nvSpPr>
          <p:cNvPr id="189" name="Google Shape;189;ge77be3be27_0_0"/>
          <p:cNvSpPr/>
          <p:nvPr/>
        </p:nvSpPr>
        <p:spPr>
          <a:xfrm>
            <a:off x="3885575" y="2319282"/>
            <a:ext cx="792300" cy="49200"/>
          </a:xfrm>
          <a:prstGeom prst="roundRect">
            <a:avLst>
              <a:gd fmla="val 50000" name="adj"/>
            </a:avLst>
          </a:prstGeom>
          <a:solidFill>
            <a:srgbClr val="88888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88888"/>
              </a:solidFill>
              <a:highlight>
                <a:srgbClr val="888888"/>
              </a:highlight>
            </a:endParaRPr>
          </a:p>
        </p:txBody>
      </p:sp>
      <p:grpSp>
        <p:nvGrpSpPr>
          <p:cNvPr id="190" name="Google Shape;190;ge77be3be27_0_0"/>
          <p:cNvGrpSpPr/>
          <p:nvPr/>
        </p:nvGrpSpPr>
        <p:grpSpPr>
          <a:xfrm>
            <a:off x="736300" y="2869554"/>
            <a:ext cx="3149280" cy="3044198"/>
            <a:chOff x="526485" y="2660925"/>
            <a:chExt cx="1800000" cy="2283205"/>
          </a:xfrm>
        </p:grpSpPr>
        <p:sp>
          <p:nvSpPr>
            <p:cNvPr id="191" name="Google Shape;191;ge77be3be27_0_0"/>
            <p:cNvSpPr txBox="1"/>
            <p:nvPr/>
          </p:nvSpPr>
          <p:spPr>
            <a:xfrm>
              <a:off x="594488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</a:rPr>
                <a:t>PROBLEM</a:t>
              </a:r>
              <a:endParaRPr b="1" sz="2000">
                <a:solidFill>
                  <a:schemeClr val="dk1"/>
                </a:solidFill>
              </a:endParaRPr>
            </a:p>
          </p:txBody>
        </p:sp>
        <p:sp>
          <p:nvSpPr>
            <p:cNvPr id="192" name="Google Shape;192;ge77be3be27_0_0"/>
            <p:cNvSpPr txBox="1"/>
            <p:nvPr/>
          </p:nvSpPr>
          <p:spPr>
            <a:xfrm>
              <a:off x="526485" y="3117730"/>
              <a:ext cx="1800000" cy="18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The game of soccer involves several skills </a:t>
              </a:r>
              <a:r>
                <a:rPr lang="en-US" sz="1800">
                  <a:solidFill>
                    <a:schemeClr val="dk1"/>
                  </a:solidFill>
                </a:rPr>
                <a:t>including</a:t>
              </a:r>
              <a:r>
                <a:rPr lang="en-US" sz="1800">
                  <a:solidFill>
                    <a:schemeClr val="dk1"/>
                  </a:solidFill>
                </a:rPr>
                <a:t> </a:t>
              </a:r>
              <a:r>
                <a:rPr b="1" lang="en-US" sz="1800">
                  <a:solidFill>
                    <a:schemeClr val="dk1"/>
                  </a:solidFill>
                </a:rPr>
                <a:t>free kick accuracy</a:t>
              </a:r>
              <a:r>
                <a:rPr lang="en-US" sz="1800">
                  <a:solidFill>
                    <a:schemeClr val="dk1"/>
                  </a:solidFill>
                </a:rPr>
                <a:t>. Statistical analysis reveals that </a:t>
              </a:r>
              <a:r>
                <a:rPr b="1" lang="en-US" sz="1800">
                  <a:solidFill>
                    <a:schemeClr val="dk1"/>
                  </a:solidFill>
                </a:rPr>
                <a:t>only</a:t>
              </a:r>
              <a:r>
                <a:rPr lang="en-US" sz="1800">
                  <a:solidFill>
                    <a:schemeClr val="dk1"/>
                  </a:solidFill>
                </a:rPr>
                <a:t>  </a:t>
              </a:r>
              <a:r>
                <a:rPr b="1" lang="en-US" sz="1800">
                  <a:solidFill>
                    <a:schemeClr val="dk1"/>
                  </a:solidFill>
                </a:rPr>
                <a:t>75% of taken free kicks gets converted into a goal.</a:t>
              </a:r>
              <a:endParaRPr b="1" sz="1800">
                <a:solidFill>
                  <a:schemeClr val="dk1"/>
                </a:solidFill>
              </a:endParaRPr>
            </a:p>
          </p:txBody>
        </p:sp>
      </p:grpSp>
      <p:grpSp>
        <p:nvGrpSpPr>
          <p:cNvPr id="193" name="Google Shape;193;ge77be3be27_0_0"/>
          <p:cNvGrpSpPr/>
          <p:nvPr/>
        </p:nvGrpSpPr>
        <p:grpSpPr>
          <a:xfrm>
            <a:off x="4753325" y="2921551"/>
            <a:ext cx="2685353" cy="2621436"/>
            <a:chOff x="2699416" y="2660925"/>
            <a:chExt cx="1709109" cy="1966126"/>
          </a:xfrm>
        </p:grpSpPr>
        <p:sp>
          <p:nvSpPr>
            <p:cNvPr id="194" name="Google Shape;194;ge77be3be27_0_0"/>
            <p:cNvSpPr txBox="1"/>
            <p:nvPr/>
          </p:nvSpPr>
          <p:spPr>
            <a:xfrm>
              <a:off x="2699425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</a:rPr>
                <a:t>GOAL</a:t>
              </a:r>
              <a:endParaRPr b="1" sz="2000">
                <a:solidFill>
                  <a:schemeClr val="dk1"/>
                </a:solidFill>
              </a:endParaRPr>
            </a:p>
          </p:txBody>
        </p:sp>
        <p:sp>
          <p:nvSpPr>
            <p:cNvPr id="195" name="Google Shape;195;ge77be3be27_0_0"/>
            <p:cNvSpPr txBox="1"/>
            <p:nvPr/>
          </p:nvSpPr>
          <p:spPr>
            <a:xfrm>
              <a:off x="2699416" y="3117751"/>
              <a:ext cx="1709100" cy="150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700">
                  <a:solidFill>
                    <a:schemeClr val="dk1"/>
                  </a:solidFill>
                </a:rPr>
                <a:t>Our goal is to provide a system that helps soccer players i</a:t>
              </a:r>
              <a:r>
                <a:rPr b="1" lang="en-US" sz="1700">
                  <a:solidFill>
                    <a:schemeClr val="dk1"/>
                  </a:solidFill>
                </a:rPr>
                <a:t>mprove free kick skills</a:t>
              </a:r>
              <a:r>
                <a:rPr lang="en-US" sz="1700">
                  <a:solidFill>
                    <a:schemeClr val="dk1"/>
                  </a:solidFill>
                </a:rPr>
                <a:t>, </a:t>
              </a:r>
              <a:r>
                <a:rPr lang="en-US" sz="1700">
                  <a:solidFill>
                    <a:schemeClr val="dk1"/>
                  </a:solidFill>
                </a:rPr>
                <a:t>ultimately</a:t>
              </a:r>
              <a:r>
                <a:rPr lang="en-US" sz="1700">
                  <a:solidFill>
                    <a:schemeClr val="dk1"/>
                  </a:solidFill>
                </a:rPr>
                <a:t> i</a:t>
              </a:r>
              <a:r>
                <a:rPr b="1" lang="en-US" sz="1700">
                  <a:solidFill>
                    <a:schemeClr val="dk1"/>
                  </a:solidFill>
                </a:rPr>
                <a:t>ncreasing</a:t>
              </a:r>
              <a:r>
                <a:rPr lang="en-US" sz="1700">
                  <a:solidFill>
                    <a:schemeClr val="dk1"/>
                  </a:solidFill>
                </a:rPr>
                <a:t> the chance to </a:t>
              </a:r>
              <a:r>
                <a:rPr lang="en-US" sz="1700">
                  <a:solidFill>
                    <a:schemeClr val="dk1"/>
                  </a:solidFill>
                </a:rPr>
                <a:t>score</a:t>
              </a:r>
              <a:r>
                <a:rPr lang="en-US" sz="1700">
                  <a:solidFill>
                    <a:schemeClr val="dk1"/>
                  </a:solidFill>
                </a:rPr>
                <a:t> a </a:t>
              </a:r>
              <a:r>
                <a:rPr b="1" lang="en-US" sz="1700">
                  <a:solidFill>
                    <a:schemeClr val="dk1"/>
                  </a:solidFill>
                </a:rPr>
                <a:t>goal.</a:t>
              </a:r>
              <a:endParaRPr b="1" sz="1700">
                <a:solidFill>
                  <a:schemeClr val="dk1"/>
                </a:solidFill>
              </a:endParaRPr>
            </a:p>
          </p:txBody>
        </p:sp>
      </p:grpSp>
      <p:grpSp>
        <p:nvGrpSpPr>
          <p:cNvPr id="196" name="Google Shape;196;ge77be3be27_0_0"/>
          <p:cNvGrpSpPr/>
          <p:nvPr/>
        </p:nvGrpSpPr>
        <p:grpSpPr>
          <a:xfrm>
            <a:off x="8306433" y="2921547"/>
            <a:ext cx="2812842" cy="2036293"/>
            <a:chOff x="4781413" y="2699888"/>
            <a:chExt cx="1709103" cy="1527258"/>
          </a:xfrm>
        </p:grpSpPr>
        <p:sp>
          <p:nvSpPr>
            <p:cNvPr id="197" name="Google Shape;197;ge77be3be27_0_0"/>
            <p:cNvSpPr txBox="1"/>
            <p:nvPr/>
          </p:nvSpPr>
          <p:spPr>
            <a:xfrm>
              <a:off x="4781413" y="2699888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900">
                  <a:solidFill>
                    <a:schemeClr val="dk1"/>
                  </a:solidFill>
                </a:rPr>
                <a:t>HOW?</a:t>
              </a:r>
              <a:endParaRPr b="1" sz="1900">
                <a:solidFill>
                  <a:schemeClr val="dk1"/>
                </a:solidFill>
              </a:endParaRPr>
            </a:p>
          </p:txBody>
        </p:sp>
        <p:sp>
          <p:nvSpPr>
            <p:cNvPr id="198" name="Google Shape;198;ge77be3be27_0_0"/>
            <p:cNvSpPr txBox="1"/>
            <p:nvPr/>
          </p:nvSpPr>
          <p:spPr>
            <a:xfrm>
              <a:off x="4781416" y="3117746"/>
              <a:ext cx="1709100" cy="110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800"/>
                <a:t>We leverage </a:t>
              </a:r>
              <a:r>
                <a:rPr b="1" lang="en-US" sz="1800"/>
                <a:t>digital signal processing</a:t>
              </a:r>
              <a:r>
                <a:rPr lang="en-US" sz="1800"/>
                <a:t> and </a:t>
              </a:r>
              <a:r>
                <a:rPr b="1" lang="en-US" sz="1800"/>
                <a:t>machine learning</a:t>
              </a:r>
              <a:r>
                <a:rPr lang="en-US" sz="1800"/>
                <a:t> for analyzing free kick shots.</a:t>
              </a:r>
              <a:endParaRPr sz="1800"/>
            </a:p>
          </p:txBody>
        </p:sp>
      </p:grpSp>
      <p:sp>
        <p:nvSpPr>
          <p:cNvPr id="199" name="Google Shape;199;ge77be3be27_0_0"/>
          <p:cNvSpPr/>
          <p:nvPr/>
        </p:nvSpPr>
        <p:spPr>
          <a:xfrm>
            <a:off x="7438675" y="2319278"/>
            <a:ext cx="792300" cy="49200"/>
          </a:xfrm>
          <a:prstGeom prst="roundRect">
            <a:avLst>
              <a:gd fmla="val 50000" name="adj"/>
            </a:avLst>
          </a:prstGeom>
          <a:solidFill>
            <a:srgbClr val="85858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ge77be3be2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4825" y="1992875"/>
            <a:ext cx="702356" cy="701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e77be3be2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9950" y="1992875"/>
            <a:ext cx="702356" cy="701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e77be3be2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6275" y="1992875"/>
            <a:ext cx="702356" cy="701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e751997cf7_7_1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Graphical user interface, application&#10;&#10;Description automatically generated" id="340" name="Google Shape;340;ge751997cf7_7_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25625"/>
            <a:ext cx="12192000" cy="4553207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ge751997cf7_7_123"/>
          <p:cNvSpPr txBox="1"/>
          <p:nvPr>
            <p:ph type="title"/>
          </p:nvPr>
        </p:nvSpPr>
        <p:spPr>
          <a:xfrm>
            <a:off x="838200" y="142455"/>
            <a:ext cx="10515600" cy="1104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/>
              <a:t>Low Filter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e751997cf7_7_129"/>
          <p:cNvSpPr txBox="1"/>
          <p:nvPr>
            <p:ph type="title"/>
          </p:nvPr>
        </p:nvSpPr>
        <p:spPr>
          <a:xfrm>
            <a:off x="838200" y="134348"/>
            <a:ext cx="10515600" cy="8974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/>
              <a:t>High Filter</a:t>
            </a:r>
            <a:endParaRPr/>
          </a:p>
        </p:txBody>
      </p:sp>
      <p:sp>
        <p:nvSpPr>
          <p:cNvPr id="347" name="Google Shape;347;ge751997cf7_7_12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Graphical user interface, application&#10;&#10;Description automatically generated" id="348" name="Google Shape;348;ge751997cf7_7_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2251" y="813860"/>
            <a:ext cx="12192000" cy="62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e751997cf7_7_13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Graphical user interface, application, Teams&#10;&#10;Description automatically generated" id="354" name="Google Shape;354;ge751997cf7_7_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32980"/>
            <a:ext cx="12192000" cy="6094237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ge751997cf7_7_135"/>
          <p:cNvSpPr txBox="1"/>
          <p:nvPr>
            <p:ph type="title"/>
          </p:nvPr>
        </p:nvSpPr>
        <p:spPr>
          <a:xfrm>
            <a:off x="838200" y="49384"/>
            <a:ext cx="10515600" cy="8974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/>
              <a:t>High Filter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e751997cf7_7_14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Graphical user interface, application&#10;&#10;Description automatically generated" id="361" name="Google Shape;361;ge751997cf7_7_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50608"/>
            <a:ext cx="12192000" cy="5222141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e751997cf7_7_141"/>
          <p:cNvSpPr txBox="1"/>
          <p:nvPr>
            <p:ph type="title"/>
          </p:nvPr>
        </p:nvSpPr>
        <p:spPr>
          <a:xfrm>
            <a:off x="838200" y="49384"/>
            <a:ext cx="10515600" cy="8974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/>
              <a:t>High Filter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e751997cf7_7_14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Graphical user interface, application&#10;&#10;Description automatically generated" id="368" name="Google Shape;368;ge751997cf7_7_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33242"/>
            <a:ext cx="12192000" cy="4591516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ge751997cf7_7_147"/>
          <p:cNvSpPr txBox="1"/>
          <p:nvPr>
            <p:ph type="title"/>
          </p:nvPr>
        </p:nvSpPr>
        <p:spPr>
          <a:xfrm>
            <a:off x="838200" y="134348"/>
            <a:ext cx="10515600" cy="8974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/>
              <a:t>High Filter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e751997cf7_7_153"/>
          <p:cNvSpPr txBox="1"/>
          <p:nvPr>
            <p:ph type="title"/>
          </p:nvPr>
        </p:nvSpPr>
        <p:spPr>
          <a:xfrm>
            <a:off x="838200" y="365126"/>
            <a:ext cx="105156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-US"/>
              <a:t>DESCRIPTIVE STATISTICS</a:t>
            </a:r>
            <a:endParaRPr/>
          </a:p>
        </p:txBody>
      </p:sp>
      <p:pic>
        <p:nvPicPr>
          <p:cNvPr descr="Chart&#10;&#10;Description automatically generated with medium confidence" id="375" name="Google Shape;375;ge751997cf7_7_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97000"/>
            <a:ext cx="6481354" cy="21604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line chart&#10;&#10;Description automatically generated" id="376" name="Google Shape;376;ge751997cf7_7_1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0646" y="3792582"/>
            <a:ext cx="6481354" cy="22000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7" name="Google Shape;377;ge751997cf7_7_153"/>
          <p:cNvCxnSpPr/>
          <p:nvPr/>
        </p:nvCxnSpPr>
        <p:spPr>
          <a:xfrm>
            <a:off x="-27008" y="2159726"/>
            <a:ext cx="6663000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8" name="Google Shape;378;ge751997cf7_7_153"/>
          <p:cNvCxnSpPr/>
          <p:nvPr/>
        </p:nvCxnSpPr>
        <p:spPr>
          <a:xfrm rot="10800000">
            <a:off x="5594427" y="4490977"/>
            <a:ext cx="4710900" cy="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9" name="Google Shape;379;ge751997cf7_7_153"/>
          <p:cNvSpPr txBox="1"/>
          <p:nvPr/>
        </p:nvSpPr>
        <p:spPr>
          <a:xfrm>
            <a:off x="6558987" y="1925446"/>
            <a:ext cx="183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Maxima under 40</a:t>
            </a:r>
            <a:endParaRPr/>
          </a:p>
        </p:txBody>
      </p:sp>
      <p:sp>
        <p:nvSpPr>
          <p:cNvPr id="380" name="Google Shape;380;ge751997cf7_7_153"/>
          <p:cNvSpPr txBox="1"/>
          <p:nvPr/>
        </p:nvSpPr>
        <p:spPr>
          <a:xfrm>
            <a:off x="3755978" y="4306311"/>
            <a:ext cx="172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Maxima Over 80</a:t>
            </a:r>
            <a:endParaRPr/>
          </a:p>
        </p:txBody>
      </p:sp>
      <p:sp>
        <p:nvSpPr>
          <p:cNvPr id="381" name="Google Shape;381;ge751997cf7_7_153"/>
          <p:cNvSpPr txBox="1"/>
          <p:nvPr/>
        </p:nvSpPr>
        <p:spPr>
          <a:xfrm>
            <a:off x="58630" y="1116025"/>
            <a:ext cx="1629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BAD-KCK</a:t>
            </a:r>
            <a:endParaRPr/>
          </a:p>
        </p:txBody>
      </p:sp>
      <p:sp>
        <p:nvSpPr>
          <p:cNvPr id="382" name="Google Shape;382;ge751997cf7_7_153"/>
          <p:cNvSpPr txBox="1"/>
          <p:nvPr/>
        </p:nvSpPr>
        <p:spPr>
          <a:xfrm>
            <a:off x="10284549" y="3557450"/>
            <a:ext cx="1629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GOOD-KICK</a:t>
            </a:r>
            <a:endParaRPr/>
          </a:p>
        </p:txBody>
      </p:sp>
      <p:sp>
        <p:nvSpPr>
          <p:cNvPr id="383" name="Google Shape;383;ge751997cf7_7_153"/>
          <p:cNvSpPr txBox="1"/>
          <p:nvPr/>
        </p:nvSpPr>
        <p:spPr>
          <a:xfrm>
            <a:off x="289169" y="6146988"/>
            <a:ext cx="583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MAX(GOOD-KICK) ALWAYS GREATER THAN MAX(BAD-KICK)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e7573ed7ab_0_0"/>
          <p:cNvSpPr txBox="1"/>
          <p:nvPr>
            <p:ph type="ctrTitle"/>
          </p:nvPr>
        </p:nvSpPr>
        <p:spPr>
          <a:xfrm>
            <a:off x="1524000" y="378813"/>
            <a:ext cx="9144000" cy="702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/>
              <a:t>Conclusion</a:t>
            </a:r>
            <a:r>
              <a:rPr b="1" lang="en-US" sz="4400"/>
              <a:t> &amp; Future Work</a:t>
            </a:r>
            <a:endParaRPr b="1" sz="4400"/>
          </a:p>
        </p:txBody>
      </p:sp>
      <p:grpSp>
        <p:nvGrpSpPr>
          <p:cNvPr id="390" name="Google Shape;390;ge7573ed7ab_0_0"/>
          <p:cNvGrpSpPr/>
          <p:nvPr/>
        </p:nvGrpSpPr>
        <p:grpSpPr>
          <a:xfrm>
            <a:off x="2665200" y="2003725"/>
            <a:ext cx="5775575" cy="2108700"/>
            <a:chOff x="2665200" y="1470325"/>
            <a:chExt cx="5775575" cy="2108700"/>
          </a:xfrm>
        </p:grpSpPr>
        <p:pic>
          <p:nvPicPr>
            <p:cNvPr id="391" name="Google Shape;391;ge7573ed7ab_0_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65200" y="1470325"/>
              <a:ext cx="702356" cy="7019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2" name="Google Shape;392;ge7573ed7ab_0_0"/>
            <p:cNvSpPr txBox="1"/>
            <p:nvPr/>
          </p:nvSpPr>
          <p:spPr>
            <a:xfrm>
              <a:off x="3740675" y="1470325"/>
              <a:ext cx="4700100" cy="210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/>
                <a:t>Additional Features</a:t>
              </a:r>
              <a:endParaRPr b="1" sz="2500"/>
            </a:p>
            <a:p>
              <a:pPr indent="-387350" lvl="0" marL="457200" rtl="0" algn="l">
                <a:spcBef>
                  <a:spcPts val="0"/>
                </a:spcBef>
                <a:spcAft>
                  <a:spcPts val="0"/>
                </a:spcAft>
                <a:buSzPts val="2500"/>
                <a:buChar char="-"/>
              </a:pPr>
              <a:r>
                <a:rPr lang="en-US" sz="2500"/>
                <a:t>Support for left-footed kick</a:t>
              </a:r>
              <a:endParaRPr sz="2500"/>
            </a:p>
            <a:p>
              <a:pPr indent="-387350" lvl="0" marL="457200" rtl="0" algn="l">
                <a:spcBef>
                  <a:spcPts val="0"/>
                </a:spcBef>
                <a:spcAft>
                  <a:spcPts val="0"/>
                </a:spcAft>
                <a:buSzPts val="2500"/>
                <a:buChar char="-"/>
              </a:pPr>
              <a:r>
                <a:rPr lang="en-US" sz="2500"/>
                <a:t>Multiple goal size &amp; distance</a:t>
              </a:r>
              <a:endParaRPr sz="2500"/>
            </a:p>
            <a:p>
              <a:pPr indent="-387350" lvl="0" marL="457200" rtl="0" algn="l">
                <a:spcBef>
                  <a:spcPts val="0"/>
                </a:spcBef>
                <a:spcAft>
                  <a:spcPts val="0"/>
                </a:spcAft>
                <a:buSzPts val="2500"/>
                <a:buChar char="-"/>
              </a:pPr>
              <a:r>
                <a:rPr lang="en-US" sz="2500"/>
                <a:t>External factors (wind, etc.)</a:t>
              </a:r>
              <a:endParaRPr sz="2500"/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/>
            </a:p>
          </p:txBody>
        </p:sp>
      </p:grpSp>
      <p:grpSp>
        <p:nvGrpSpPr>
          <p:cNvPr id="393" name="Google Shape;393;ge7573ed7ab_0_0"/>
          <p:cNvGrpSpPr/>
          <p:nvPr/>
        </p:nvGrpSpPr>
        <p:grpSpPr>
          <a:xfrm>
            <a:off x="2788100" y="3975075"/>
            <a:ext cx="5775575" cy="1339200"/>
            <a:chOff x="2665200" y="1470325"/>
            <a:chExt cx="5775575" cy="1339200"/>
          </a:xfrm>
        </p:grpSpPr>
        <p:pic>
          <p:nvPicPr>
            <p:cNvPr id="394" name="Google Shape;394;ge7573ed7ab_0_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65200" y="1470325"/>
              <a:ext cx="702356" cy="7019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5" name="Google Shape;395;ge7573ed7ab_0_0"/>
            <p:cNvSpPr txBox="1"/>
            <p:nvPr/>
          </p:nvSpPr>
          <p:spPr>
            <a:xfrm>
              <a:off x="3740675" y="1470325"/>
              <a:ext cx="4700100" cy="133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/>
                <a:t>Graphical User Interface</a:t>
              </a:r>
              <a:endParaRPr b="1" sz="2500"/>
            </a:p>
            <a:p>
              <a:pPr indent="-387350" lvl="0" marL="457200" rtl="0" algn="l">
                <a:spcBef>
                  <a:spcPts val="0"/>
                </a:spcBef>
                <a:spcAft>
                  <a:spcPts val="0"/>
                </a:spcAft>
                <a:buSzPts val="2500"/>
                <a:buChar char="-"/>
              </a:pPr>
              <a:r>
                <a:rPr lang="en-US" sz="2500"/>
                <a:t>User application </a:t>
              </a:r>
              <a:endParaRPr sz="2500"/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e47e8d5d99_0_27"/>
          <p:cNvSpPr txBox="1"/>
          <p:nvPr>
            <p:ph type="title"/>
          </p:nvPr>
        </p:nvSpPr>
        <p:spPr>
          <a:xfrm>
            <a:off x="838200" y="365126"/>
            <a:ext cx="105156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-US"/>
              <a:t>References</a:t>
            </a:r>
            <a:endParaRPr/>
          </a:p>
        </p:txBody>
      </p:sp>
      <p:sp>
        <p:nvSpPr>
          <p:cNvPr id="401" name="Google Shape;401;ge47e8d5d99_0_27"/>
          <p:cNvSpPr txBox="1"/>
          <p:nvPr/>
        </p:nvSpPr>
        <p:spPr>
          <a:xfrm>
            <a:off x="318825" y="1058500"/>
            <a:ext cx="11516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Situnayake, D. (2020, April 29). Make Deep Learning Models Run Fast on Embedded Hardware.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https://www.edgeimpulse.com/blog/make-deep-learning-models-run-fast-on-embedded-hardware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Jongboom, J. (2021, January 14). Visualizing ML Model Performance.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https://www.edgeimpulse.com/blog/visualizing-ml-model-performance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77be3be27_0_1811"/>
          <p:cNvSpPr txBox="1"/>
          <p:nvPr>
            <p:ph type="ctrTitle"/>
          </p:nvPr>
        </p:nvSpPr>
        <p:spPr>
          <a:xfrm>
            <a:off x="1524000" y="378813"/>
            <a:ext cx="9144000" cy="702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/>
              <a:t>System Architecture</a:t>
            </a:r>
            <a:endParaRPr b="1" sz="4400"/>
          </a:p>
        </p:txBody>
      </p:sp>
      <p:sp>
        <p:nvSpPr>
          <p:cNvPr id="209" name="Google Shape;209;ge77be3be27_0_1811"/>
          <p:cNvSpPr/>
          <p:nvPr/>
        </p:nvSpPr>
        <p:spPr>
          <a:xfrm>
            <a:off x="3352400" y="3678650"/>
            <a:ext cx="276000" cy="288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e77be3be27_0_1811"/>
          <p:cNvSpPr/>
          <p:nvPr/>
        </p:nvSpPr>
        <p:spPr>
          <a:xfrm>
            <a:off x="3352400" y="4753450"/>
            <a:ext cx="276000" cy="288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" name="Google Shape;211;ge77be3be27_0_1811"/>
          <p:cNvGrpSpPr/>
          <p:nvPr/>
        </p:nvGrpSpPr>
        <p:grpSpPr>
          <a:xfrm>
            <a:off x="1125800" y="1617038"/>
            <a:ext cx="4729200" cy="4321700"/>
            <a:chOff x="1125800" y="1617038"/>
            <a:chExt cx="4729200" cy="4321700"/>
          </a:xfrm>
        </p:grpSpPr>
        <p:sp>
          <p:nvSpPr>
            <p:cNvPr id="212" name="Google Shape;212;ge77be3be27_0_1811"/>
            <p:cNvSpPr/>
            <p:nvPr/>
          </p:nvSpPr>
          <p:spPr>
            <a:xfrm>
              <a:off x="1125800" y="1617038"/>
              <a:ext cx="4729200" cy="891900"/>
            </a:xfrm>
            <a:prstGeom prst="homePlat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1 - Data Acquisition</a:t>
              </a:r>
              <a:endParaRPr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3" name="Google Shape;213;ge77be3be27_0_1811"/>
            <p:cNvSpPr txBox="1"/>
            <p:nvPr/>
          </p:nvSpPr>
          <p:spPr>
            <a:xfrm>
              <a:off x="1992050" y="2973025"/>
              <a:ext cx="29967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/>
                <a:t>Smartphone sensor attached to </a:t>
              </a:r>
              <a:r>
                <a:rPr b="1" lang="en-US"/>
                <a:t>kicking</a:t>
              </a:r>
              <a:r>
                <a:rPr b="1" lang="en-US"/>
                <a:t> foot</a:t>
              </a:r>
              <a:endParaRPr b="1"/>
            </a:p>
          </p:txBody>
        </p:sp>
        <p:sp>
          <p:nvSpPr>
            <p:cNvPr id="214" name="Google Shape;214;ge77be3be27_0_1811"/>
            <p:cNvSpPr txBox="1"/>
            <p:nvPr/>
          </p:nvSpPr>
          <p:spPr>
            <a:xfrm>
              <a:off x="1992050" y="4052688"/>
              <a:ext cx="29967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/>
                <a:t>Data recorded in Edge Impulse Studio</a:t>
              </a:r>
              <a:endParaRPr b="1"/>
            </a:p>
          </p:txBody>
        </p:sp>
        <p:sp>
          <p:nvSpPr>
            <p:cNvPr id="215" name="Google Shape;215;ge77be3be27_0_1811"/>
            <p:cNvSpPr txBox="1"/>
            <p:nvPr/>
          </p:nvSpPr>
          <p:spPr>
            <a:xfrm>
              <a:off x="1992050" y="5323138"/>
              <a:ext cx="29967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/>
                <a:t>Data labelled in 2 classes: GOOD KICK and BAD KICK</a:t>
              </a:r>
              <a:endParaRPr b="1"/>
            </a:p>
          </p:txBody>
        </p:sp>
      </p:grpSp>
      <p:grpSp>
        <p:nvGrpSpPr>
          <p:cNvPr id="216" name="Google Shape;216;ge77be3be27_0_1811"/>
          <p:cNvGrpSpPr/>
          <p:nvPr/>
        </p:nvGrpSpPr>
        <p:grpSpPr>
          <a:xfrm>
            <a:off x="7075057" y="1563852"/>
            <a:ext cx="4407600" cy="4178435"/>
            <a:chOff x="6260507" y="1617052"/>
            <a:chExt cx="4407600" cy="4178435"/>
          </a:xfrm>
        </p:grpSpPr>
        <p:sp>
          <p:nvSpPr>
            <p:cNvPr id="217" name="Google Shape;217;ge77be3be27_0_1811"/>
            <p:cNvSpPr/>
            <p:nvPr/>
          </p:nvSpPr>
          <p:spPr>
            <a:xfrm>
              <a:off x="6260507" y="1617052"/>
              <a:ext cx="4407600" cy="891900"/>
            </a:xfrm>
            <a:prstGeom prst="chevron">
              <a:avLst>
                <a:gd fmla="val 50000" name="adj"/>
              </a:avLst>
            </a:prstGeom>
            <a:solidFill>
              <a:srgbClr val="88888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2 - Machine Learning</a:t>
              </a:r>
              <a:endParaRPr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ge77be3be27_0_1811"/>
            <p:cNvSpPr txBox="1"/>
            <p:nvPr/>
          </p:nvSpPr>
          <p:spPr>
            <a:xfrm>
              <a:off x="6965957" y="3045175"/>
              <a:ext cx="2996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/>
                <a:t>Digital Signal Processing</a:t>
              </a:r>
              <a:endParaRPr b="1"/>
            </a:p>
          </p:txBody>
        </p:sp>
        <p:sp>
          <p:nvSpPr>
            <p:cNvPr id="219" name="Google Shape;219;ge77be3be27_0_1811"/>
            <p:cNvSpPr/>
            <p:nvPr/>
          </p:nvSpPr>
          <p:spPr>
            <a:xfrm>
              <a:off x="8326307" y="3750800"/>
              <a:ext cx="276000" cy="2889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ge77be3be27_0_1811"/>
            <p:cNvSpPr txBox="1"/>
            <p:nvPr/>
          </p:nvSpPr>
          <p:spPr>
            <a:xfrm>
              <a:off x="6965957" y="4124838"/>
              <a:ext cx="29967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/>
                <a:t>Classification with neural networks</a:t>
              </a:r>
              <a:endParaRPr b="1"/>
            </a:p>
          </p:txBody>
        </p:sp>
        <p:sp>
          <p:nvSpPr>
            <p:cNvPr id="221" name="Google Shape;221;ge77be3be27_0_1811"/>
            <p:cNvSpPr/>
            <p:nvPr/>
          </p:nvSpPr>
          <p:spPr>
            <a:xfrm>
              <a:off x="8326307" y="4825600"/>
              <a:ext cx="276000" cy="2889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ge77be3be27_0_1811"/>
            <p:cNvSpPr txBox="1"/>
            <p:nvPr/>
          </p:nvSpPr>
          <p:spPr>
            <a:xfrm>
              <a:off x="6965957" y="5395288"/>
              <a:ext cx="2996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/>
                <a:t>Testing</a:t>
              </a:r>
              <a:endParaRPr b="1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751997cf7_5_0"/>
          <p:cNvSpPr txBox="1"/>
          <p:nvPr>
            <p:ph type="ctrTitle"/>
          </p:nvPr>
        </p:nvSpPr>
        <p:spPr>
          <a:xfrm>
            <a:off x="1524000" y="122640"/>
            <a:ext cx="9144000" cy="999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Acquisition Process</a:t>
            </a:r>
            <a:endParaRPr/>
          </a:p>
        </p:txBody>
      </p:sp>
      <p:pic>
        <p:nvPicPr>
          <p:cNvPr id="229" name="Google Shape;229;ge751997cf7_5_0" title="AI-SoccerFreeKick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1300" y="1179150"/>
            <a:ext cx="6405200" cy="516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47e8d5d99_0_5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three datasets were combined into one project.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We experimented with different parameters to generate the spectral features, but were unable to understand the impact that most of the parameters had on the dataset.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We looked at the differences the filter type would have on the dataset.</a:t>
            </a:r>
            <a:endParaRPr/>
          </a:p>
        </p:txBody>
      </p:sp>
      <p:sp>
        <p:nvSpPr>
          <p:cNvPr id="236" name="Google Shape;236;ge47e8d5d99_0_53"/>
          <p:cNvSpPr txBox="1"/>
          <p:nvPr>
            <p:ph type="title"/>
          </p:nvPr>
        </p:nvSpPr>
        <p:spPr>
          <a:xfrm>
            <a:off x="838200" y="-912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/>
              <a:t>Combined Data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47e8d5d99_0_41"/>
          <p:cNvSpPr txBox="1"/>
          <p:nvPr>
            <p:ph type="title"/>
          </p:nvPr>
        </p:nvSpPr>
        <p:spPr>
          <a:xfrm>
            <a:off x="838200" y="-912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/>
              <a:t>Combined Data-</a:t>
            </a:r>
            <a:r>
              <a:rPr lang="en-US"/>
              <a:t>No Filter</a:t>
            </a:r>
            <a:endParaRPr/>
          </a:p>
        </p:txBody>
      </p:sp>
      <p:pic>
        <p:nvPicPr>
          <p:cNvPr id="242" name="Google Shape;242;ge47e8d5d99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8977"/>
            <a:ext cx="11887199" cy="3260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7573ed7ab_0_20"/>
          <p:cNvSpPr txBox="1"/>
          <p:nvPr>
            <p:ph type="title"/>
          </p:nvPr>
        </p:nvSpPr>
        <p:spPr>
          <a:xfrm>
            <a:off x="838200" y="-912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/>
              <a:t>Combined Data-</a:t>
            </a:r>
            <a:r>
              <a:rPr lang="en-US"/>
              <a:t>No Filter</a:t>
            </a:r>
            <a:endParaRPr b="1"/>
          </a:p>
        </p:txBody>
      </p:sp>
      <p:pic>
        <p:nvPicPr>
          <p:cNvPr id="248" name="Google Shape;248;ge7573ed7ab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925" y="1468975"/>
            <a:ext cx="5624775" cy="351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e7573ed7ab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9575" y="1468977"/>
            <a:ext cx="5305425" cy="3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e7573ed7ab_0_28"/>
          <p:cNvSpPr txBox="1"/>
          <p:nvPr>
            <p:ph type="title"/>
          </p:nvPr>
        </p:nvSpPr>
        <p:spPr>
          <a:xfrm>
            <a:off x="838200" y="-912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/>
              <a:t>Combined Data-</a:t>
            </a:r>
            <a:r>
              <a:rPr lang="en-US"/>
              <a:t>Low Filter</a:t>
            </a:r>
            <a:endParaRPr/>
          </a:p>
        </p:txBody>
      </p:sp>
      <p:pic>
        <p:nvPicPr>
          <p:cNvPr id="255" name="Google Shape;255;ge7573ed7ab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8977"/>
            <a:ext cx="4171950" cy="33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e7573ed7ab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6750" y="1468977"/>
            <a:ext cx="3895725" cy="33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e7573ed7ab_0_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24875" y="1468977"/>
            <a:ext cx="3514725" cy="3097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7573ed7ab_0_37"/>
          <p:cNvSpPr txBox="1"/>
          <p:nvPr>
            <p:ph type="title"/>
          </p:nvPr>
        </p:nvSpPr>
        <p:spPr>
          <a:xfrm>
            <a:off x="838200" y="-912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/>
              <a:t>Combined Data-</a:t>
            </a:r>
            <a:r>
              <a:rPr lang="en-US"/>
              <a:t>Low Filter</a:t>
            </a:r>
            <a:endParaRPr/>
          </a:p>
        </p:txBody>
      </p:sp>
      <p:pic>
        <p:nvPicPr>
          <p:cNvPr id="263" name="Google Shape;263;ge7573ed7ab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8977"/>
            <a:ext cx="5314950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e7573ed7ab_0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9750" y="1468977"/>
            <a:ext cx="527685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2021-07-31T06:11:23Z</dcterms:created>
  <dc:creator>Deborah Belizaire</dc:creator>
</cp:coreProperties>
</file>